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2018 Average US Residential Price, EIA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2021 Solar plus Storage Parity, predicted by Seba 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2019 Utility Scale better than Parity: 2018 bids in Colorado, Arizona, Idaho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Increase in retail grid prices at 2% per year, due to grid maintenance and upgrades, and shrinking customer base. </a:t>
            </a:r>
            <a:endParaRPr/>
          </a:p>
          <a:p>
            <a:pPr indent="-1524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-1524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9" name="Google Shape;189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5ebd1eaeb6_0_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5ebd1eaeb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5ebd1eaeb6_0_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6421" y="4344025"/>
            <a:ext cx="5485109" cy="4114623"/>
          </a:xfrm>
          <a:prstGeom prst="rect">
            <a:avLst/>
          </a:prstGeom>
          <a:noFill/>
          <a:ln>
            <a:noFill/>
          </a:ln>
        </p:spPr>
        <p:txBody>
          <a:bodyPr anchorCtr="0" anchor="t" bIns="44825" lIns="89700" spcFirstLastPara="1" rIns="89700" wrap="square" tIns="44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4" name="Google Shape;24;p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EAD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7.png"/><Relationship Id="rId4" Type="http://schemas.openxmlformats.org/officeDocument/2006/relationships/image" Target="../media/image20.png"/><Relationship Id="rId5" Type="http://schemas.openxmlformats.org/officeDocument/2006/relationships/image" Target="../media/image29.png"/><Relationship Id="rId6" Type="http://schemas.openxmlformats.org/officeDocument/2006/relationships/image" Target="../media/image32.jpg"/><Relationship Id="rId7" Type="http://schemas.openxmlformats.org/officeDocument/2006/relationships/image" Target="../media/image17.png"/><Relationship Id="rId8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6.jpg"/><Relationship Id="rId5" Type="http://schemas.openxmlformats.org/officeDocument/2006/relationships/image" Target="../media/image12.png"/><Relationship Id="rId6" Type="http://schemas.openxmlformats.org/officeDocument/2006/relationships/image" Target="../media/image3.png"/><Relationship Id="rId7" Type="http://schemas.openxmlformats.org/officeDocument/2006/relationships/image" Target="../media/image42.png"/><Relationship Id="rId8" Type="http://schemas.openxmlformats.org/officeDocument/2006/relationships/image" Target="../media/image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jpg"/><Relationship Id="rId4" Type="http://schemas.openxmlformats.org/officeDocument/2006/relationships/image" Target="../media/image1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4.png"/><Relationship Id="rId4" Type="http://schemas.openxmlformats.org/officeDocument/2006/relationships/image" Target="../media/image21.png"/><Relationship Id="rId5" Type="http://schemas.openxmlformats.org/officeDocument/2006/relationships/image" Target="../media/image2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.png"/><Relationship Id="rId4" Type="http://schemas.openxmlformats.org/officeDocument/2006/relationships/image" Target="../media/image33.png"/><Relationship Id="rId5" Type="http://schemas.openxmlformats.org/officeDocument/2006/relationships/image" Target="../media/image39.jpg"/><Relationship Id="rId6" Type="http://schemas.openxmlformats.org/officeDocument/2006/relationships/image" Target="../media/image3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3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Solve Climate By 2030</a:t>
            </a:r>
            <a:endParaRPr/>
          </a:p>
        </p:txBody>
      </p:sp>
      <p:pic>
        <p:nvPicPr>
          <p:cNvPr descr="VegNews.GretaThunbergFacebook.jpg" id="89" name="Google Shape;8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2542" y="1417638"/>
            <a:ext cx="5332620" cy="31489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1879600" y="4912242"/>
            <a:ext cx="5690380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Solar Dominance + Ci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vic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Action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1743001" y="5773232"/>
            <a:ext cx="596347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Eban Goodstein, Bard Graduate Programs in Sustainability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KDfdGX4AAILob.jpg" id="171" name="Google Shape;17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675" y="76200"/>
            <a:ext cx="8719399" cy="64545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9-05-06 at 3.59.59 PM.png" id="172" name="Google Shape;17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9575" y="3633000"/>
            <a:ext cx="3971335" cy="109156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2"/>
          <p:cNvSpPr txBox="1"/>
          <p:nvPr/>
        </p:nvSpPr>
        <p:spPr>
          <a:xfrm>
            <a:off x="250600" y="76200"/>
            <a:ext cx="8719500" cy="109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Solar Prices vs Cumulative Capacity 1976 to 2016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2"/>
          <p:cNvSpPr txBox="1"/>
          <p:nvPr/>
        </p:nvSpPr>
        <p:spPr>
          <a:xfrm>
            <a:off x="416425" y="2704800"/>
            <a:ext cx="823800" cy="44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$10/W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2"/>
          <p:cNvSpPr txBox="1"/>
          <p:nvPr/>
        </p:nvSpPr>
        <p:spPr>
          <a:xfrm>
            <a:off x="443500" y="5057650"/>
            <a:ext cx="591000" cy="57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$1/W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2"/>
          <p:cNvSpPr txBox="1"/>
          <p:nvPr/>
        </p:nvSpPr>
        <p:spPr>
          <a:xfrm>
            <a:off x="679575" y="5783050"/>
            <a:ext cx="8290500" cy="44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             1 MW                 10 MW               100 MW             1,000 MW          10,000 MW                      290,000 MW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2"/>
          <p:cNvSpPr txBox="1"/>
          <p:nvPr/>
        </p:nvSpPr>
        <p:spPr>
          <a:xfrm>
            <a:off x="7744600" y="1033400"/>
            <a:ext cx="1104300" cy="216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2"/>
          <p:cNvSpPr txBox="1"/>
          <p:nvPr/>
        </p:nvSpPr>
        <p:spPr>
          <a:xfrm>
            <a:off x="1539325" y="1033400"/>
            <a:ext cx="628500" cy="31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1977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7830100" y="5388600"/>
            <a:ext cx="628500" cy="27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2016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2"/>
          <p:cNvSpPr txBox="1"/>
          <p:nvPr/>
        </p:nvSpPr>
        <p:spPr>
          <a:xfrm>
            <a:off x="322300" y="2972400"/>
            <a:ext cx="232800" cy="125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-Shot-2016-11-01-at-10.46.59-PM.png" id="185" name="Google Shape;18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700" y="660400"/>
            <a:ext cx="8650301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1" name="Google Shape;191;p24"/>
          <p:cNvCxnSpPr/>
          <p:nvPr/>
        </p:nvCxnSpPr>
        <p:spPr>
          <a:xfrm>
            <a:off x="1528260" y="1334472"/>
            <a:ext cx="0" cy="3928081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92" name="Google Shape;192;p24"/>
          <p:cNvCxnSpPr/>
          <p:nvPr/>
        </p:nvCxnSpPr>
        <p:spPr>
          <a:xfrm rot="10800000">
            <a:off x="1528260" y="5275049"/>
            <a:ext cx="5583957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93" name="Google Shape;193;p24"/>
          <p:cNvCxnSpPr/>
          <p:nvPr/>
        </p:nvCxnSpPr>
        <p:spPr>
          <a:xfrm>
            <a:off x="1432261" y="2026719"/>
            <a:ext cx="191997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94" name="Google Shape;194;p24"/>
          <p:cNvCxnSpPr/>
          <p:nvPr/>
        </p:nvCxnSpPr>
        <p:spPr>
          <a:xfrm>
            <a:off x="1432261" y="2951863"/>
            <a:ext cx="191997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95" name="Google Shape;195;p24"/>
          <p:cNvCxnSpPr/>
          <p:nvPr/>
        </p:nvCxnSpPr>
        <p:spPr>
          <a:xfrm>
            <a:off x="1432261" y="3749860"/>
            <a:ext cx="191997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96" name="Google Shape;196;p24"/>
          <p:cNvCxnSpPr/>
          <p:nvPr/>
        </p:nvCxnSpPr>
        <p:spPr>
          <a:xfrm>
            <a:off x="1433987" y="4577453"/>
            <a:ext cx="191997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97" name="Google Shape;197;p24"/>
          <p:cNvCxnSpPr/>
          <p:nvPr/>
        </p:nvCxnSpPr>
        <p:spPr>
          <a:xfrm flipH="1" rot="10800000">
            <a:off x="1528260" y="2528650"/>
            <a:ext cx="6051795" cy="546324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98" name="Google Shape;198;p24"/>
          <p:cNvSpPr txBox="1"/>
          <p:nvPr/>
        </p:nvSpPr>
        <p:spPr>
          <a:xfrm>
            <a:off x="656506" y="2767197"/>
            <a:ext cx="50526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$.13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9" name="Google Shape;199;p24"/>
          <p:cNvCxnSpPr/>
          <p:nvPr/>
        </p:nvCxnSpPr>
        <p:spPr>
          <a:xfrm rot="10800000">
            <a:off x="2794771" y="5151287"/>
            <a:ext cx="0" cy="204475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00" name="Google Shape;200;p24"/>
          <p:cNvCxnSpPr/>
          <p:nvPr/>
        </p:nvCxnSpPr>
        <p:spPr>
          <a:xfrm rot="10800000">
            <a:off x="3540828" y="5172811"/>
            <a:ext cx="0" cy="204475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01" name="Google Shape;201;p24"/>
          <p:cNvCxnSpPr/>
          <p:nvPr/>
        </p:nvCxnSpPr>
        <p:spPr>
          <a:xfrm rot="10800000">
            <a:off x="4338970" y="5172811"/>
            <a:ext cx="0" cy="204475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02" name="Google Shape;202;p24"/>
          <p:cNvCxnSpPr/>
          <p:nvPr/>
        </p:nvCxnSpPr>
        <p:spPr>
          <a:xfrm rot="10800000">
            <a:off x="5137115" y="5172811"/>
            <a:ext cx="0" cy="204475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03" name="Google Shape;203;p24"/>
          <p:cNvCxnSpPr/>
          <p:nvPr/>
        </p:nvCxnSpPr>
        <p:spPr>
          <a:xfrm rot="10800000">
            <a:off x="5960409" y="5172811"/>
            <a:ext cx="0" cy="204475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04" name="Google Shape;204;p24"/>
          <p:cNvCxnSpPr/>
          <p:nvPr/>
        </p:nvCxnSpPr>
        <p:spPr>
          <a:xfrm rot="10800000">
            <a:off x="6661098" y="5161869"/>
            <a:ext cx="0" cy="204475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05" name="Google Shape;205;p24"/>
          <p:cNvSpPr txBox="1"/>
          <p:nvPr/>
        </p:nvSpPr>
        <p:spPr>
          <a:xfrm>
            <a:off x="2457689" y="5507977"/>
            <a:ext cx="5486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2018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4"/>
          <p:cNvSpPr txBox="1"/>
          <p:nvPr/>
        </p:nvSpPr>
        <p:spPr>
          <a:xfrm>
            <a:off x="3214506" y="5495483"/>
            <a:ext cx="5486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4"/>
          <p:cNvSpPr txBox="1"/>
          <p:nvPr/>
        </p:nvSpPr>
        <p:spPr>
          <a:xfrm>
            <a:off x="4012648" y="5495483"/>
            <a:ext cx="5486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2022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4"/>
          <p:cNvSpPr txBox="1"/>
          <p:nvPr/>
        </p:nvSpPr>
        <p:spPr>
          <a:xfrm>
            <a:off x="4827086" y="5479523"/>
            <a:ext cx="5486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4"/>
          <p:cNvSpPr txBox="1"/>
          <p:nvPr/>
        </p:nvSpPr>
        <p:spPr>
          <a:xfrm>
            <a:off x="5634087" y="5490284"/>
            <a:ext cx="5486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2026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4"/>
          <p:cNvSpPr txBox="1"/>
          <p:nvPr/>
        </p:nvSpPr>
        <p:spPr>
          <a:xfrm>
            <a:off x="6342914" y="5488552"/>
            <a:ext cx="5486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2028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4"/>
          <p:cNvSpPr txBox="1"/>
          <p:nvPr/>
        </p:nvSpPr>
        <p:spPr>
          <a:xfrm>
            <a:off x="656506" y="3595971"/>
            <a:ext cx="50526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$.08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4"/>
          <p:cNvSpPr txBox="1"/>
          <p:nvPr/>
        </p:nvSpPr>
        <p:spPr>
          <a:xfrm>
            <a:off x="656506" y="4387619"/>
            <a:ext cx="50526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$.03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4"/>
          <p:cNvSpPr txBox="1"/>
          <p:nvPr/>
        </p:nvSpPr>
        <p:spPr>
          <a:xfrm>
            <a:off x="654214" y="1886026"/>
            <a:ext cx="50526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$.18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4" name="Google Shape;214;p24"/>
          <p:cNvCxnSpPr/>
          <p:nvPr/>
        </p:nvCxnSpPr>
        <p:spPr>
          <a:xfrm flipH="1" rot="10800000">
            <a:off x="3812768" y="1005266"/>
            <a:ext cx="2001826" cy="1773228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ot"/>
            <a:round/>
            <a:headEnd len="med" w="med" type="triangl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15" name="Google Shape;215;p24"/>
          <p:cNvCxnSpPr/>
          <p:nvPr/>
        </p:nvCxnSpPr>
        <p:spPr>
          <a:xfrm flipH="1" rot="10800000">
            <a:off x="3117311" y="1315368"/>
            <a:ext cx="194390" cy="1940781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ot"/>
            <a:round/>
            <a:headEnd len="med" w="med" type="triangl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16" name="Google Shape;216;p24"/>
          <p:cNvSpPr txBox="1"/>
          <p:nvPr/>
        </p:nvSpPr>
        <p:spPr>
          <a:xfrm>
            <a:off x="1793355" y="935089"/>
            <a:ext cx="3390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Utility Scale Solar Below Parity (2019)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4"/>
          <p:cNvSpPr txBox="1"/>
          <p:nvPr/>
        </p:nvSpPr>
        <p:spPr>
          <a:xfrm>
            <a:off x="4692733" y="554903"/>
            <a:ext cx="4549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Distributed  Solar + Storage at Parity (~2021)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4"/>
          <p:cNvSpPr txBox="1"/>
          <p:nvPr/>
        </p:nvSpPr>
        <p:spPr>
          <a:xfrm>
            <a:off x="7352653" y="2104268"/>
            <a:ext cx="135437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Retail Grid Price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4"/>
          <p:cNvSpPr txBox="1"/>
          <p:nvPr/>
        </p:nvSpPr>
        <p:spPr>
          <a:xfrm>
            <a:off x="417512" y="576704"/>
            <a:ext cx="90281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Price  Of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Electricity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$/KWh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4"/>
          <p:cNvSpPr txBox="1"/>
          <p:nvPr/>
        </p:nvSpPr>
        <p:spPr>
          <a:xfrm>
            <a:off x="1548228" y="6024931"/>
            <a:ext cx="590054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Solar Dominance in Leading US Markets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(Assumes ~8% cost reduction for solar + storage  every year, less then the trend since 2000;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Distributed = residential, commercial, industrial rooftop + community scale)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4"/>
          <p:cNvSpPr txBox="1"/>
          <p:nvPr/>
        </p:nvSpPr>
        <p:spPr>
          <a:xfrm>
            <a:off x="3958583" y="4446656"/>
            <a:ext cx="145424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Utility Scale Solar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2" name="Google Shape;222;p24"/>
          <p:cNvCxnSpPr/>
          <p:nvPr/>
        </p:nvCxnSpPr>
        <p:spPr>
          <a:xfrm flipH="1" rot="10800000">
            <a:off x="4338970" y="2951863"/>
            <a:ext cx="3374039" cy="40247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23" name="Google Shape;223;p24"/>
          <p:cNvSpPr txBox="1"/>
          <p:nvPr/>
        </p:nvSpPr>
        <p:spPr>
          <a:xfrm>
            <a:off x="5137116" y="3057279"/>
            <a:ext cx="21095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Disruption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4"/>
          <p:cNvSpPr txBox="1"/>
          <p:nvPr/>
        </p:nvSpPr>
        <p:spPr>
          <a:xfrm>
            <a:off x="6891562" y="3970390"/>
            <a:ext cx="214674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Distributed Solar + Storage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5" name="Google Shape;225;p24"/>
          <p:cNvCxnSpPr/>
          <p:nvPr/>
        </p:nvCxnSpPr>
        <p:spPr>
          <a:xfrm>
            <a:off x="1629450" y="2695050"/>
            <a:ext cx="2936700" cy="1378800"/>
          </a:xfrm>
          <a:prstGeom prst="straightConnector1">
            <a:avLst/>
          </a:prstGeom>
          <a:noFill/>
          <a:ln cap="flat" cmpd="sng" w="38100">
            <a:solidFill>
              <a:srgbClr val="C2D59B"/>
            </a:solidFill>
            <a:prstDash val="solid"/>
            <a:round/>
            <a:headEnd len="sm" w="sm" type="none"/>
            <a:tailEnd len="sm" w="sm" type="triangl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226" name="Google Shape;226;p24"/>
          <p:cNvCxnSpPr/>
          <p:nvPr/>
        </p:nvCxnSpPr>
        <p:spPr>
          <a:xfrm>
            <a:off x="1665250" y="1929275"/>
            <a:ext cx="4584000" cy="2094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“Partial Grid Defection”</a:t>
            </a:r>
            <a:endParaRPr/>
          </a:p>
        </p:txBody>
      </p:sp>
      <p:sp>
        <p:nvSpPr>
          <p:cNvPr id="232" name="Google Shape;232;p25"/>
          <p:cNvSpPr txBox="1"/>
          <p:nvPr>
            <p:ph idx="1" type="body"/>
          </p:nvPr>
        </p:nvSpPr>
        <p:spPr>
          <a:xfrm>
            <a:off x="457200" y="1600200"/>
            <a:ext cx="7841432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/>
              <a:t>Beginning soon, people and companies will increasingly use the grid as back-up power, but produce most of their power with solar + storage.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960"/>
          </a:p>
          <a:p>
            <a:pPr indent="0" lvl="0" marL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/>
              <a:t>Utility death spiral? Maybe, but defection will be unstoppable.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960"/>
          </a:p>
          <a:p>
            <a:pPr indent="0" lvl="0" marL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/>
              <a:t>Remember how we used to use telephone wires?</a:t>
            </a:r>
            <a:endParaRPr sz="296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9-05-06 at 2.56.16 PM.png" id="237" name="Google Shape;23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11175"/>
            <a:ext cx="9144000" cy="4794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6"/>
          <p:cNvSpPr txBox="1"/>
          <p:nvPr/>
        </p:nvSpPr>
        <p:spPr>
          <a:xfrm>
            <a:off x="1638300" y="5727700"/>
            <a:ext cx="40575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Solar Dominance is the future–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6"/>
          <p:cNvSpPr txBox="1"/>
          <p:nvPr/>
        </p:nvSpPr>
        <p:spPr>
          <a:xfrm>
            <a:off x="7220845" y="5358368"/>
            <a:ext cx="13372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Seba 2018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6"/>
          <p:cNvSpPr txBox="1"/>
          <p:nvPr/>
        </p:nvSpPr>
        <p:spPr>
          <a:xfrm>
            <a:off x="5548161" y="5733287"/>
            <a:ext cx="217459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2030?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"/>
          <p:cNvSpPr txBox="1"/>
          <p:nvPr>
            <p:ph type="title"/>
          </p:nvPr>
        </p:nvSpPr>
        <p:spPr>
          <a:xfrm>
            <a:off x="457200" y="1857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Is Solar Dominance by 2030 Possible?</a:t>
            </a:r>
            <a:endParaRPr sz="3959"/>
          </a:p>
        </p:txBody>
      </p:sp>
      <p:pic>
        <p:nvPicPr>
          <p:cNvPr descr="download.png" id="246" name="Google Shape;24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8262" y="1595438"/>
            <a:ext cx="392905" cy="39290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7"/>
          <p:cNvSpPr txBox="1"/>
          <p:nvPr/>
        </p:nvSpPr>
        <p:spPr>
          <a:xfrm>
            <a:off x="457200" y="1595438"/>
            <a:ext cx="65264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2018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7"/>
          <p:cNvSpPr txBox="1"/>
          <p:nvPr/>
        </p:nvSpPr>
        <p:spPr>
          <a:xfrm>
            <a:off x="457200" y="2179638"/>
            <a:ext cx="65264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7"/>
          <p:cNvSpPr txBox="1"/>
          <p:nvPr/>
        </p:nvSpPr>
        <p:spPr>
          <a:xfrm>
            <a:off x="457200" y="2771555"/>
            <a:ext cx="65264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7"/>
          <p:cNvSpPr txBox="1"/>
          <p:nvPr/>
        </p:nvSpPr>
        <p:spPr>
          <a:xfrm>
            <a:off x="457200" y="3287473"/>
            <a:ext cx="65264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7"/>
          <p:cNvSpPr txBox="1"/>
          <p:nvPr/>
        </p:nvSpPr>
        <p:spPr>
          <a:xfrm>
            <a:off x="457200" y="4404421"/>
            <a:ext cx="65264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2028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7"/>
          <p:cNvSpPr txBox="1"/>
          <p:nvPr/>
        </p:nvSpPr>
        <p:spPr>
          <a:xfrm>
            <a:off x="457200" y="3847108"/>
            <a:ext cx="65264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2026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ownload.png" id="253" name="Google Shape;25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4129" y="2156065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254" name="Google Shape;25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7034" y="2150508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255" name="Google Shape;25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4129" y="2706927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256" name="Google Shape;25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7034" y="2701370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257" name="Google Shape;25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6606" y="2701370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258" name="Google Shape;25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9511" y="2695813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259" name="Google Shape;25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2701" y="3263346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260" name="Google Shape;26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5606" y="3257789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261" name="Google Shape;26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5178" y="3257789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262" name="Google Shape;26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8083" y="3252232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263" name="Google Shape;26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2174" y="3250963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264" name="Google Shape;26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5079" y="3245406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265" name="Google Shape;26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4651" y="3245406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266" name="Google Shape;26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7556" y="3239849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267" name="Google Shape;26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1745" y="3846988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268" name="Google Shape;26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4650" y="3841431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269" name="Google Shape;26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4222" y="3841431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270" name="Google Shape;27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7127" y="3835874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271" name="Google Shape;27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41218" y="3834605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272" name="Google Shape;27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4123" y="3829048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273" name="Google Shape;27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3695" y="3829048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274" name="Google Shape;27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36600" y="3823491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275" name="Google Shape;27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19977" y="3808492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276" name="Google Shape;27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12882" y="3802935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277" name="Google Shape;27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2454" y="3802935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278" name="Google Shape;27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359" y="3797378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279" name="Google Shape;27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9450" y="3796109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280" name="Google Shape;28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2355" y="3790552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281" name="Google Shape;28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1927" y="3790552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282" name="Google Shape;28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4832" y="3784995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283" name="Google Shape;28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1745" y="4353277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284" name="Google Shape;28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4650" y="4347720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285" name="Google Shape;28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4222" y="4347720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286" name="Google Shape;28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7127" y="4342163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287" name="Google Shape;28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41218" y="4340894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288" name="Google Shape;28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4123" y="4335337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289" name="Google Shape;28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3695" y="4335337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290" name="Google Shape;29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36600" y="4329780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291" name="Google Shape;29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19977" y="4314781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292" name="Google Shape;29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12882" y="4309224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293" name="Google Shape;29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2454" y="4309224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294" name="Google Shape;29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359" y="4303667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295" name="Google Shape;29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9450" y="4302398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296" name="Google Shape;29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2355" y="4296841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297" name="Google Shape;29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1927" y="4296841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298" name="Google Shape;29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4832" y="4291284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299" name="Google Shape;29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5127" y="4758765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300" name="Google Shape;30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8032" y="4753208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301" name="Google Shape;30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7604" y="4753208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302" name="Google Shape;30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0509" y="4747651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303" name="Google Shape;30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600" y="4746382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304" name="Google Shape;30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7505" y="4740825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305" name="Google Shape;30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67077" y="4740825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306" name="Google Shape;30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9982" y="4735268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307" name="Google Shape;30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43359" y="4733799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308" name="Google Shape;30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0640" y="4673885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309" name="Google Shape;30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5357" y="4689746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310" name="Google Shape;31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88262" y="4684189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311" name="Google Shape;31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2353" y="4684189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312" name="Google Shape;31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5258" y="4684189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313" name="Google Shape;31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4830" y="4674140"/>
            <a:ext cx="392905" cy="39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314" name="Google Shape;31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7735" y="4684189"/>
            <a:ext cx="392905" cy="39290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7"/>
          <p:cNvSpPr txBox="1"/>
          <p:nvPr/>
        </p:nvSpPr>
        <p:spPr>
          <a:xfrm>
            <a:off x="8220006" y="1595438"/>
            <a:ext cx="4667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2%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7"/>
          <p:cNvSpPr txBox="1"/>
          <p:nvPr/>
        </p:nvSpPr>
        <p:spPr>
          <a:xfrm>
            <a:off x="8220006" y="2179638"/>
            <a:ext cx="4667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4%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27"/>
          <p:cNvSpPr txBox="1"/>
          <p:nvPr/>
        </p:nvSpPr>
        <p:spPr>
          <a:xfrm>
            <a:off x="8220006" y="2771555"/>
            <a:ext cx="4667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8%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27"/>
          <p:cNvSpPr txBox="1"/>
          <p:nvPr/>
        </p:nvSpPr>
        <p:spPr>
          <a:xfrm>
            <a:off x="8220006" y="3288185"/>
            <a:ext cx="5836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16%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27"/>
          <p:cNvSpPr txBox="1"/>
          <p:nvPr/>
        </p:nvSpPr>
        <p:spPr>
          <a:xfrm>
            <a:off x="8223112" y="3808568"/>
            <a:ext cx="5836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32%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27"/>
          <p:cNvSpPr txBox="1"/>
          <p:nvPr/>
        </p:nvSpPr>
        <p:spPr>
          <a:xfrm>
            <a:off x="8220006" y="4393554"/>
            <a:ext cx="5836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64%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7"/>
          <p:cNvSpPr txBox="1"/>
          <p:nvPr/>
        </p:nvSpPr>
        <p:spPr>
          <a:xfrm>
            <a:off x="2068877" y="5671234"/>
            <a:ext cx="49022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Six doublings from 2018 gets the world to solar capacity powering 64% of today’s electrical needs.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Disruptive Tech: Solar + Storage?</a:t>
            </a:r>
            <a:endParaRPr/>
          </a:p>
        </p:txBody>
      </p:sp>
      <p:pic>
        <p:nvPicPr>
          <p:cNvPr descr="Screen Shot 2019-05-06 at 7.01.10 PM.png" id="327" name="Google Shape;32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0273" y="1575176"/>
            <a:ext cx="7309294" cy="4795473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8"/>
          <p:cNvSpPr txBox="1"/>
          <p:nvPr/>
        </p:nvSpPr>
        <p:spPr>
          <a:xfrm>
            <a:off x="4976226" y="6557097"/>
            <a:ext cx="389080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https://www.visualcapitalist.com/rising-speed-technological-adoption/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Solve Climate By 2030</a:t>
            </a:r>
            <a:endParaRPr/>
          </a:p>
        </p:txBody>
      </p:sp>
      <p:pic>
        <p:nvPicPr>
          <p:cNvPr descr="Screen Shot 2019-07-31 at 7.05.21 AM.png" id="335" name="Google Shape;33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2731" y="1822183"/>
            <a:ext cx="2276776" cy="3731858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9"/>
          <p:cNvSpPr txBox="1"/>
          <p:nvPr/>
        </p:nvSpPr>
        <p:spPr>
          <a:xfrm>
            <a:off x="4281375" y="1939000"/>
            <a:ext cx="32364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100% Renewable Power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9"/>
          <p:cNvSpPr txBox="1"/>
          <p:nvPr/>
        </p:nvSpPr>
        <p:spPr>
          <a:xfrm>
            <a:off x="7517900" y="1989100"/>
            <a:ext cx="4593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endParaRPr/>
          </a:p>
        </p:txBody>
      </p:sp>
      <p:sp>
        <p:nvSpPr>
          <p:cNvPr id="338" name="Google Shape;338;p29"/>
          <p:cNvSpPr txBox="1"/>
          <p:nvPr/>
        </p:nvSpPr>
        <p:spPr>
          <a:xfrm>
            <a:off x="4216350" y="3259413"/>
            <a:ext cx="4359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What About Vehicles?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Gasoline -&gt; EV Transition</a:t>
            </a:r>
            <a:endParaRPr/>
          </a:p>
        </p:txBody>
      </p:sp>
      <p:sp>
        <p:nvSpPr>
          <p:cNvPr id="344" name="Google Shape;344;p30"/>
          <p:cNvSpPr txBox="1"/>
          <p:nvPr/>
        </p:nvSpPr>
        <p:spPr>
          <a:xfrm>
            <a:off x="1185746" y="1835475"/>
            <a:ext cx="4633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30"/>
          <p:cNvSpPr txBox="1"/>
          <p:nvPr/>
        </p:nvSpPr>
        <p:spPr>
          <a:xfrm>
            <a:off x="3881012" y="1605572"/>
            <a:ext cx="1518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2030?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30"/>
          <p:cNvSpPr txBox="1"/>
          <p:nvPr/>
        </p:nvSpPr>
        <p:spPr>
          <a:xfrm>
            <a:off x="1044104" y="2615340"/>
            <a:ext cx="1056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 If: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30"/>
          <p:cNvSpPr txBox="1"/>
          <p:nvPr/>
        </p:nvSpPr>
        <p:spPr>
          <a:xfrm>
            <a:off x="2422450" y="2615350"/>
            <a:ext cx="6065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Autonomous Ride-sharing” Explodes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creen Shot 2019-07-31 at 8.41.09 AM.png" id="348" name="Google Shape;34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2780" y="3625135"/>
            <a:ext cx="4803854" cy="2769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AEV Transport is the Future</a:t>
            </a:r>
            <a:endParaRPr/>
          </a:p>
        </p:txBody>
      </p:sp>
      <p:pic>
        <p:nvPicPr>
          <p:cNvPr descr="Screen Shot 2019-05-07 at 10.54.07 AM.png" id="354" name="Google Shape;35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560" y="5137258"/>
            <a:ext cx="1132509" cy="9561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ange-logo.png" id="355" name="Google Shape;35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1069" y="4506741"/>
            <a:ext cx="1782324" cy="374546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31"/>
          <p:cNvSpPr txBox="1"/>
          <p:nvPr/>
        </p:nvSpPr>
        <p:spPr>
          <a:xfrm>
            <a:off x="1240692" y="3730119"/>
            <a:ext cx="660288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AEV Fleets are going electric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already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because EV’s are much cheaper.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ownload.png" id="357" name="Google Shape;357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34844" y="1732585"/>
            <a:ext cx="1388220" cy="138822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31"/>
          <p:cNvSpPr txBox="1"/>
          <p:nvPr/>
        </p:nvSpPr>
        <p:spPr>
          <a:xfrm>
            <a:off x="5188469" y="1702907"/>
            <a:ext cx="2999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companies are not profitable without going driverless.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31"/>
          <p:cNvSpPr txBox="1"/>
          <p:nvPr/>
        </p:nvSpPr>
        <p:spPr>
          <a:xfrm>
            <a:off x="5188469" y="2859938"/>
            <a:ext cx="2466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first one wins.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s.jpg" id="360" name="Google Shape;360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23064" y="1732585"/>
            <a:ext cx="1388219" cy="1388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200px-Didi_Chuxing.svg.png" id="361" name="Google Shape;361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45728" y="4354967"/>
            <a:ext cx="1652832" cy="539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s.png" id="362" name="Google Shape;362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26057" y="4944198"/>
            <a:ext cx="842008" cy="1084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9-07-30 at 7.09.08 PM.png" id="96" name="Google Shape;9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606" y="1035175"/>
            <a:ext cx="6112706" cy="3823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6_27_2012_colorado-fires.jpg" id="97" name="Google Shape;9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4044" y="1837400"/>
            <a:ext cx="7225158" cy="34586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9-07-30 at 7.12.56 PM.png" id="98" name="Google Shape;9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64044" y="679036"/>
            <a:ext cx="7225158" cy="5481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9-08-13 at 10.58.29 AM.png" id="99" name="Google Shape;99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400" y="-77450"/>
            <a:ext cx="9144000" cy="292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2846100"/>
            <a:ext cx="9144001" cy="475037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/>
          <p:nvPr/>
        </p:nvSpPr>
        <p:spPr>
          <a:xfrm>
            <a:off x="32400" y="2285100"/>
            <a:ext cx="9144000" cy="56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400" y="0"/>
            <a:ext cx="9111600" cy="70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2"/>
          <p:cNvSpPr txBox="1"/>
          <p:nvPr>
            <p:ph type="title"/>
          </p:nvPr>
        </p:nvSpPr>
        <p:spPr>
          <a:xfrm>
            <a:off x="0" y="271449"/>
            <a:ext cx="583942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Will EV Ride-Sharing</a:t>
            </a:r>
            <a:endParaRPr/>
          </a:p>
        </p:txBody>
      </p:sp>
      <p:sp>
        <p:nvSpPr>
          <p:cNvPr id="368" name="Google Shape;368;p32"/>
          <p:cNvSpPr txBox="1"/>
          <p:nvPr/>
        </p:nvSpPr>
        <p:spPr>
          <a:xfrm>
            <a:off x="664483" y="1845904"/>
            <a:ext cx="754555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Seba 2018:  Autonomous ride-sharing will be ready to go in 2021. At that moment, consumers (in leading markets) can--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32"/>
          <p:cNvSpPr txBox="1"/>
          <p:nvPr/>
        </p:nvSpPr>
        <p:spPr>
          <a:xfrm>
            <a:off x="2285395" y="2747460"/>
            <a:ext cx="34296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 $900 per month for a new car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32"/>
          <p:cNvSpPr txBox="1"/>
          <p:nvPr/>
        </p:nvSpPr>
        <p:spPr>
          <a:xfrm>
            <a:off x="2285395" y="3132074"/>
            <a:ext cx="47440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 $100 per month for a ride share subscription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32"/>
          <p:cNvSpPr txBox="1"/>
          <p:nvPr/>
        </p:nvSpPr>
        <p:spPr>
          <a:xfrm>
            <a:off x="6145036" y="452020"/>
            <a:ext cx="226674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Explode?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creen Shot 2019-05-07 at 12.43.57 PM.png" id="372" name="Google Shape;37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1" y="4524583"/>
            <a:ext cx="4286369" cy="19232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9-05-07 at 12.44.57 PM.png" id="373" name="Google Shape;373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43118" y="4524583"/>
            <a:ext cx="3921360" cy="2047349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2"/>
          <p:cNvSpPr txBox="1"/>
          <p:nvPr/>
        </p:nvSpPr>
        <p:spPr>
          <a:xfrm>
            <a:off x="7351000" y="6448821"/>
            <a:ext cx="72517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Seba 2018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32"/>
          <p:cNvSpPr txBox="1"/>
          <p:nvPr/>
        </p:nvSpPr>
        <p:spPr>
          <a:xfrm>
            <a:off x="3275052" y="6448821"/>
            <a:ext cx="72517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Seba 2018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32"/>
          <p:cNvSpPr txBox="1"/>
          <p:nvPr/>
        </p:nvSpPr>
        <p:spPr>
          <a:xfrm>
            <a:off x="5913109" y="2744388"/>
            <a:ext cx="3868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Solve Climate By 2030</a:t>
            </a:r>
            <a:endParaRPr/>
          </a:p>
        </p:txBody>
      </p:sp>
      <p:sp>
        <p:nvSpPr>
          <p:cNvPr id="382" name="Google Shape;382;p33"/>
          <p:cNvSpPr txBox="1"/>
          <p:nvPr/>
        </p:nvSpPr>
        <p:spPr>
          <a:xfrm>
            <a:off x="1362505" y="2529870"/>
            <a:ext cx="26590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Solar Dominance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33"/>
          <p:cNvSpPr txBox="1"/>
          <p:nvPr/>
        </p:nvSpPr>
        <p:spPr>
          <a:xfrm>
            <a:off x="1362505" y="3053090"/>
            <a:ext cx="446092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Autonomous EV Ride-Sharing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33"/>
          <p:cNvSpPr txBox="1"/>
          <p:nvPr/>
        </p:nvSpPr>
        <p:spPr>
          <a:xfrm>
            <a:off x="965659" y="1759564"/>
            <a:ext cx="68343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Powerful Market Forces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pushing towards: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33"/>
          <p:cNvSpPr txBox="1"/>
          <p:nvPr/>
        </p:nvSpPr>
        <p:spPr>
          <a:xfrm>
            <a:off x="652523" y="3982171"/>
            <a:ext cx="824083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the market alone will not get us there fast enough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4"/>
          <p:cNvSpPr txBox="1"/>
          <p:nvPr>
            <p:ph type="title"/>
          </p:nvPr>
        </p:nvSpPr>
        <p:spPr>
          <a:xfrm>
            <a:off x="457201" y="422318"/>
            <a:ext cx="451282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Solar Dominance </a:t>
            </a:r>
            <a:endParaRPr/>
          </a:p>
        </p:txBody>
      </p:sp>
      <p:pic>
        <p:nvPicPr>
          <p:cNvPr descr="download.jpg" id="391" name="Google Shape;39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5990" y="1565318"/>
            <a:ext cx="37973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34"/>
          <p:cNvSpPr txBox="1"/>
          <p:nvPr/>
        </p:nvSpPr>
        <p:spPr>
          <a:xfrm>
            <a:off x="4680901" y="625981"/>
            <a:ext cx="37391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Civic Action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34"/>
          <p:cNvSpPr txBox="1"/>
          <p:nvPr/>
        </p:nvSpPr>
        <p:spPr>
          <a:xfrm>
            <a:off x="1033641" y="4061139"/>
            <a:ext cx="6726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Speed the first solar + storage doublings through smart policies, often city/state/utility.</a:t>
            </a:r>
            <a:endParaRPr/>
          </a:p>
        </p:txBody>
      </p:sp>
      <p:sp>
        <p:nvSpPr>
          <p:cNvPr id="394" name="Google Shape;394;p34"/>
          <p:cNvSpPr txBox="1"/>
          <p:nvPr/>
        </p:nvSpPr>
        <p:spPr>
          <a:xfrm>
            <a:off x="957441" y="4897313"/>
            <a:ext cx="71502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Action: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the other 100 things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solve climate that don’t yet have the strong market forces that are driving rapid solar and storage adoption.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ownload-1.jpg" id="395" name="Google Shape;395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70029" y="1563282"/>
            <a:ext cx="3203453" cy="2135636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34"/>
          <p:cNvSpPr txBox="1"/>
          <p:nvPr/>
        </p:nvSpPr>
        <p:spPr>
          <a:xfrm>
            <a:off x="954934" y="5722886"/>
            <a:ext cx="71502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a just and fair transition through the rapid energy (and social) disruption that is coming soon- regardless of government policy.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Civic Action: </a:t>
            </a:r>
            <a:br>
              <a:rPr lang="en-US" sz="3959"/>
            </a:br>
            <a:r>
              <a:rPr lang="en-US" sz="3959"/>
              <a:t>Speed the first solar doublings </a:t>
            </a:r>
            <a:endParaRPr/>
          </a:p>
        </p:txBody>
      </p:sp>
      <p:pic>
        <p:nvPicPr>
          <p:cNvPr descr="Screen Shot 2019-05-06 at 3.59.59 PM.png" id="402" name="Google Shape;40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41536" y="2149320"/>
            <a:ext cx="3971336" cy="10915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9-06-02 at 1.27.18 PM.png" id="403" name="Google Shape;403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3304" y="1929873"/>
            <a:ext cx="3906518" cy="3717493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35"/>
          <p:cNvSpPr txBox="1"/>
          <p:nvPr/>
        </p:nvSpPr>
        <p:spPr>
          <a:xfrm>
            <a:off x="457200" y="5978968"/>
            <a:ext cx="2960115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https://news.energysage.com/states-with-100-renewable-targets/</a:t>
            </a:r>
            <a:endParaRPr/>
          </a:p>
        </p:txBody>
      </p:sp>
      <p:pic>
        <p:nvPicPr>
          <p:cNvPr descr="Screen Shot 2019-08-13 at 11.08.22 AM.png" id="405" name="Google Shape;405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57961" y="3664392"/>
            <a:ext cx="2754911" cy="1880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Civic Action: </a:t>
            </a:r>
            <a:br>
              <a:rPr lang="en-US" sz="3959"/>
            </a:br>
            <a:r>
              <a:rPr lang="en-US" sz="3959"/>
              <a:t>The Other 100 Solutions</a:t>
            </a:r>
            <a:endParaRPr sz="3959"/>
          </a:p>
        </p:txBody>
      </p:sp>
      <p:pic>
        <p:nvPicPr>
          <p:cNvPr descr="Screen Shot 2019-05-07 at 3.27.55 PM.png" id="411" name="Google Shape;41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8123" y="1818292"/>
            <a:ext cx="5916469" cy="23482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9-05-07 at 3.28.19 PM.png" id="412" name="Google Shape;412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1131" y="1628376"/>
            <a:ext cx="26289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9-05-07 at 3.28.03 PM.png" id="413" name="Google Shape;413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54034" y="3248315"/>
            <a:ext cx="6816802" cy="36096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4" name="Google Shape;414;p36"/>
          <p:cNvCxnSpPr/>
          <p:nvPr/>
        </p:nvCxnSpPr>
        <p:spPr>
          <a:xfrm>
            <a:off x="836023" y="4050902"/>
            <a:ext cx="546600" cy="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415" name="Google Shape;415;p36"/>
          <p:cNvCxnSpPr/>
          <p:nvPr/>
        </p:nvCxnSpPr>
        <p:spPr>
          <a:xfrm>
            <a:off x="836023" y="5360702"/>
            <a:ext cx="546630" cy="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416" name="Google Shape;416;p36"/>
          <p:cNvCxnSpPr/>
          <p:nvPr/>
        </p:nvCxnSpPr>
        <p:spPr>
          <a:xfrm rot="10800000">
            <a:off x="5912229" y="4468227"/>
            <a:ext cx="474000" cy="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417" name="Google Shape;417;p36"/>
          <p:cNvCxnSpPr/>
          <p:nvPr/>
        </p:nvCxnSpPr>
        <p:spPr>
          <a:xfrm rot="10800000">
            <a:off x="6064629" y="4050902"/>
            <a:ext cx="321600" cy="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418" name="Google Shape;418;p36"/>
          <p:cNvCxnSpPr/>
          <p:nvPr/>
        </p:nvCxnSpPr>
        <p:spPr>
          <a:xfrm rot="10800000">
            <a:off x="7596836" y="3913952"/>
            <a:ext cx="321600" cy="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419" name="Google Shape;419;p36"/>
          <p:cNvCxnSpPr/>
          <p:nvPr/>
        </p:nvCxnSpPr>
        <p:spPr>
          <a:xfrm rot="10800000">
            <a:off x="7283046" y="6157442"/>
            <a:ext cx="321546" cy="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Civic Action: </a:t>
            </a:r>
            <a:br>
              <a:rPr lang="en-US" sz="3959"/>
            </a:br>
            <a:r>
              <a:rPr lang="en-US" sz="3959"/>
              <a:t>Climate Justice</a:t>
            </a:r>
            <a:endParaRPr sz="3959"/>
          </a:p>
        </p:txBody>
      </p:sp>
      <p:sp>
        <p:nvSpPr>
          <p:cNvPr id="425" name="Google Shape;425;p37"/>
          <p:cNvSpPr txBox="1"/>
          <p:nvPr>
            <p:ph idx="1" type="body"/>
          </p:nvPr>
        </p:nvSpPr>
        <p:spPr>
          <a:xfrm>
            <a:off x="0" y="4283618"/>
            <a:ext cx="9144000" cy="2574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Ensure reliable affordable power and transport for all.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Ensure “green jobs” are accessible to all.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Ensure community voices at the table.</a:t>
            </a:r>
            <a:endParaRPr/>
          </a:p>
        </p:txBody>
      </p:sp>
      <p:pic>
        <p:nvPicPr>
          <p:cNvPr descr="images-1.jpg" id="426" name="Google Shape;42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8940" y="1957902"/>
            <a:ext cx="3944060" cy="2567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Talk Solving Climate by 2030</a:t>
            </a:r>
            <a:endParaRPr/>
          </a:p>
        </p:txBody>
      </p:sp>
      <p:pic>
        <p:nvPicPr>
          <p:cNvPr descr="Screen Shot 2017-10-22 at 8.35.32 PM.png" id="432" name="Google Shape;43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532" y="1564092"/>
            <a:ext cx="8486549" cy="4193672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38"/>
          <p:cNvSpPr txBox="1"/>
          <p:nvPr/>
        </p:nvSpPr>
        <p:spPr>
          <a:xfrm>
            <a:off x="457200" y="5533211"/>
            <a:ext cx="8229600" cy="850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Estimated % of adults who discuss global warming at least occasionally, 2016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38"/>
          <p:cNvSpPr txBox="1"/>
          <p:nvPr/>
        </p:nvSpPr>
        <p:spPr>
          <a:xfrm>
            <a:off x="457200" y="6338114"/>
            <a:ext cx="314168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Yale Center on Climate Communication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Get People Talking</a:t>
            </a:r>
            <a:endParaRPr/>
          </a:p>
        </p:txBody>
      </p:sp>
      <p:sp>
        <p:nvSpPr>
          <p:cNvPr id="440" name="Google Shape;440;p39"/>
          <p:cNvSpPr txBox="1"/>
          <p:nvPr>
            <p:ph idx="1" type="body"/>
          </p:nvPr>
        </p:nvSpPr>
        <p:spPr>
          <a:xfrm>
            <a:off x="457200" y="1600200"/>
            <a:ext cx="8229600" cy="3235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April 7, 2020 – The Power Dialog</a:t>
            </a:r>
            <a:endParaRPr/>
          </a:p>
          <a:p>
            <a:pPr indent="0" lvl="0" marL="0" rtl="0" algn="ctr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A nationally coordinated on-line event with hundreds of participating schools in every state: 52 hour-long, simultaneous, university-hosted webinars on state-specific solutions, followed by community dialogs focused on how students and citizens can take action.</a:t>
            </a:r>
            <a:endParaRPr sz="2200"/>
          </a:p>
        </p:txBody>
      </p:sp>
      <p:cxnSp>
        <p:nvCxnSpPr>
          <p:cNvPr id="441" name="Google Shape;441;p39"/>
          <p:cNvCxnSpPr/>
          <p:nvPr/>
        </p:nvCxnSpPr>
        <p:spPr>
          <a:xfrm>
            <a:off x="1014973" y="4148496"/>
            <a:ext cx="7671827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pic>
        <p:nvPicPr>
          <p:cNvPr descr="Clifbarlogo.png" id="442" name="Google Shape;44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0063" y="5018374"/>
            <a:ext cx="1244475" cy="11448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cintosh HD:Users:molly:Documents:Marketing:Branding:CEP logo:LOGO FILES PNG:CEP-newlogo.png" id="443" name="Google Shape;443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5060944"/>
            <a:ext cx="1533962" cy="41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41125" y="5701273"/>
            <a:ext cx="1595721" cy="4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39"/>
          <p:cNvSpPr txBox="1"/>
          <p:nvPr/>
        </p:nvSpPr>
        <p:spPr>
          <a:xfrm>
            <a:off x="1014975" y="5277350"/>
            <a:ext cx="1691700" cy="8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University and 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Business Sponsors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6" name="Google Shape;446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49225" y="5119363"/>
            <a:ext cx="985274" cy="94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Solve Climate By 2030</a:t>
            </a:r>
            <a:endParaRPr/>
          </a:p>
        </p:txBody>
      </p:sp>
      <p:pic>
        <p:nvPicPr>
          <p:cNvPr descr="Bard_BCEP_0341.JPG" id="452" name="Google Shape;45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1450" y="1669125"/>
            <a:ext cx="5861100" cy="389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350" y="488975"/>
            <a:ext cx="88773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>
            <p:ph idx="12" type="sldNum"/>
          </p:nvPr>
        </p:nvSpPr>
        <p:spPr>
          <a:xfrm>
            <a:off x="8789894" y="65690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8" name="Google Shape;10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76" y="925994"/>
            <a:ext cx="8471342" cy="52504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15"/>
          <p:cNvCxnSpPr/>
          <p:nvPr/>
        </p:nvCxnSpPr>
        <p:spPr>
          <a:xfrm flipH="1" rot="10800000">
            <a:off x="7735936" y="1336875"/>
            <a:ext cx="2700" cy="77340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10" name="Google Shape;110;p15"/>
          <p:cNvSpPr txBox="1"/>
          <p:nvPr/>
        </p:nvSpPr>
        <p:spPr>
          <a:xfrm>
            <a:off x="597246" y="959626"/>
            <a:ext cx="590926" cy="48013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1.8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1.4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1.0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0.6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0.0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-0.6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-1.0</a:t>
            </a:r>
            <a:endParaRPr/>
          </a:p>
        </p:txBody>
      </p:sp>
      <p:sp>
        <p:nvSpPr>
          <p:cNvPr id="111" name="Google Shape;111;p15"/>
          <p:cNvSpPr txBox="1"/>
          <p:nvPr/>
        </p:nvSpPr>
        <p:spPr>
          <a:xfrm rot="-5400000">
            <a:off x="-1354534" y="3320410"/>
            <a:ext cx="3506083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Temperature Anomaly (F)    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463" y="364150"/>
            <a:ext cx="8773075" cy="637417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/>
          <p:nvPr/>
        </p:nvSpPr>
        <p:spPr>
          <a:xfrm>
            <a:off x="6724400" y="2874700"/>
            <a:ext cx="2251500" cy="389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/>
        </p:nvSpPr>
        <p:spPr>
          <a:xfrm>
            <a:off x="1092275" y="1718975"/>
            <a:ext cx="7198200" cy="452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creen Shot 2019-07-31 at 7.05.12 AM.png" id="119" name="Google Shape;11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8117" y="2001423"/>
            <a:ext cx="1568279" cy="42401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9-07-31 at 7.05.21 AM.png" id="120" name="Google Shape;12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01981" y="2200283"/>
            <a:ext cx="2276776" cy="373185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Global Warming Science</a:t>
            </a:r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562332" y="6313840"/>
            <a:ext cx="1315785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Chungin Goodstein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rbon-Final.jpg" id="128" name="Google Shape;12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850" y="202300"/>
            <a:ext cx="8758550" cy="58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7"/>
          <p:cNvSpPr/>
          <p:nvPr/>
        </p:nvSpPr>
        <p:spPr>
          <a:xfrm>
            <a:off x="462650" y="6248400"/>
            <a:ext cx="47157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Climate Progress,  referencing Science (2013) and World Bank (2013)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2851675" y="752275"/>
            <a:ext cx="3761400" cy="29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7"/>
          <p:cNvSpPr txBox="1"/>
          <p:nvPr/>
        </p:nvSpPr>
        <p:spPr>
          <a:xfrm>
            <a:off x="7556325" y="1575700"/>
            <a:ext cx="334500" cy="291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2" name="Google Shape;132;p17"/>
          <p:cNvCxnSpPr>
            <a:stCxn id="131" idx="2"/>
          </p:cNvCxnSpPr>
          <p:nvPr/>
        </p:nvCxnSpPr>
        <p:spPr>
          <a:xfrm>
            <a:off x="7723575" y="4494400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" name="Google Shape;133;p17"/>
          <p:cNvCxnSpPr/>
          <p:nvPr/>
        </p:nvCxnSpPr>
        <p:spPr>
          <a:xfrm rot="10800000">
            <a:off x="7723575" y="4189900"/>
            <a:ext cx="0" cy="304500"/>
          </a:xfrm>
          <a:prstGeom prst="straightConnector1">
            <a:avLst/>
          </a:prstGeom>
          <a:noFill/>
          <a:ln cap="flat" cmpd="sng" w="76200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4" name="Google Shape;134;p17"/>
          <p:cNvCxnSpPr/>
          <p:nvPr/>
        </p:nvCxnSpPr>
        <p:spPr>
          <a:xfrm rot="10800000">
            <a:off x="7723300" y="3697500"/>
            <a:ext cx="6600" cy="505800"/>
          </a:xfrm>
          <a:prstGeom prst="straightConnector1">
            <a:avLst/>
          </a:prstGeom>
          <a:noFill/>
          <a:ln cap="flat" cmpd="sng" w="7620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" name="Google Shape;135;p17"/>
          <p:cNvCxnSpPr/>
          <p:nvPr/>
        </p:nvCxnSpPr>
        <p:spPr>
          <a:xfrm flipH="1" rot="10800000">
            <a:off x="7723425" y="1860825"/>
            <a:ext cx="19500" cy="1965000"/>
          </a:xfrm>
          <a:prstGeom prst="straightConnector1">
            <a:avLst/>
          </a:prstGeom>
          <a:noFill/>
          <a:ln cap="flat" cmpd="sng" w="7620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6" name="Google Shape;136;p17"/>
          <p:cNvSpPr txBox="1"/>
          <p:nvPr/>
        </p:nvSpPr>
        <p:spPr>
          <a:xfrm>
            <a:off x="6267225" y="3482850"/>
            <a:ext cx="12891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Solve Climate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6317925" y="1510425"/>
            <a:ext cx="11877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Current Path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8" name="Google Shape;138;p17"/>
          <p:cNvCxnSpPr/>
          <p:nvPr/>
        </p:nvCxnSpPr>
        <p:spPr>
          <a:xfrm rot="10800000">
            <a:off x="7586825" y="3697650"/>
            <a:ext cx="182100" cy="0"/>
          </a:xfrm>
          <a:prstGeom prst="straightConnector1">
            <a:avLst/>
          </a:prstGeom>
          <a:noFill/>
          <a:ln cap="flat" cmpd="sng" w="7620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9" name="Google Shape;139;p17"/>
          <p:cNvCxnSpPr/>
          <p:nvPr/>
        </p:nvCxnSpPr>
        <p:spPr>
          <a:xfrm rot="10800000">
            <a:off x="7586825" y="1891125"/>
            <a:ext cx="182100" cy="0"/>
          </a:xfrm>
          <a:prstGeom prst="straightConnector1">
            <a:avLst/>
          </a:prstGeom>
          <a:noFill/>
          <a:ln cap="flat" cmpd="sng" w="7620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“Solve Climate” Means….</a:t>
            </a:r>
            <a:endParaRPr/>
          </a:p>
        </p:txBody>
      </p:sp>
      <p:sp>
        <p:nvSpPr>
          <p:cNvPr id="145" name="Google Shape;145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By 2030, be well on the way towards a 100% renewable economy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Electric power from solar, wind, hydro, geothermal, + “storage” (batteries)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Transportation transitioning rapidly toward Electric Vehicles (EV’s)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This solves the energy half of climate change.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“Solar Dominance” Means</a:t>
            </a:r>
            <a:endParaRPr/>
          </a:p>
        </p:txBody>
      </p:sp>
      <p:sp>
        <p:nvSpPr>
          <p:cNvPr id="151" name="Google Shape;151;p19"/>
          <p:cNvSpPr txBox="1"/>
          <p:nvPr>
            <p:ph idx="1" type="body"/>
          </p:nvPr>
        </p:nvSpPr>
        <p:spPr>
          <a:xfrm>
            <a:off x="1727200" y="1600200"/>
            <a:ext cx="5625942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The point at which 50% of global electric power is produced by solar + storage</a:t>
            </a:r>
            <a:endParaRPr/>
          </a:p>
        </p:txBody>
      </p:sp>
      <p:sp>
        <p:nvSpPr>
          <p:cNvPr id="152" name="Google Shape;152;p19"/>
          <p:cNvSpPr txBox="1"/>
          <p:nvPr/>
        </p:nvSpPr>
        <p:spPr>
          <a:xfrm>
            <a:off x="1727200" y="4419600"/>
            <a:ext cx="551590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</a:t>
            </a:r>
            <a:r>
              <a:rPr lang="en-US" sz="4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Solar</a:t>
            </a: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Dominance?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Because…</a:t>
            </a:r>
            <a:endParaRPr/>
          </a:p>
        </p:txBody>
      </p:sp>
      <p:sp>
        <p:nvSpPr>
          <p:cNvPr id="158" name="Google Shape;158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By the mid-2020’s, “distributed” solar + storage in many places will be </a:t>
            </a:r>
            <a:r>
              <a:rPr lang="en-US" u="sng"/>
              <a:t>much cheaper then power from the grid. 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And unlike with any other electricity source, you don’t need a utility. Millions and millions of people and companies can (and will) produce and store their own power.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9-05-06 at 2.56.16 PM.png" id="163" name="Google Shape;16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11175"/>
            <a:ext cx="9144000" cy="479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1"/>
          <p:cNvSpPr txBox="1"/>
          <p:nvPr/>
        </p:nvSpPr>
        <p:spPr>
          <a:xfrm>
            <a:off x="1638300" y="5727700"/>
            <a:ext cx="40575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Solar Dominance is the future–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1"/>
          <p:cNvSpPr txBox="1"/>
          <p:nvPr/>
        </p:nvSpPr>
        <p:spPr>
          <a:xfrm>
            <a:off x="7220845" y="5358368"/>
            <a:ext cx="13372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Seba 2018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1"/>
          <p:cNvSpPr txBox="1"/>
          <p:nvPr/>
        </p:nvSpPr>
        <p:spPr>
          <a:xfrm>
            <a:off x="5548161" y="5733287"/>
            <a:ext cx="217459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how soon?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